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315" r:id="rId3"/>
    <p:sldId id="257" r:id="rId4"/>
    <p:sldId id="258" r:id="rId5"/>
    <p:sldId id="259" r:id="rId6"/>
    <p:sldId id="269" r:id="rId7"/>
    <p:sldId id="316" r:id="rId8"/>
    <p:sldId id="312" r:id="rId9"/>
    <p:sldId id="313" r:id="rId10"/>
    <p:sldId id="314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71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A2B8"/>
    <a:srgbClr val="589CC9"/>
    <a:srgbClr val="000000"/>
    <a:srgbClr val="76E82C"/>
    <a:srgbClr val="0007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2" autoAdjust="0"/>
    <p:restoredTop sz="95073" autoAdjust="0"/>
  </p:normalViewPr>
  <p:slideViewPr>
    <p:cSldViewPr snapToGrid="0" snapToObjects="1">
      <p:cViewPr varScale="1">
        <p:scale>
          <a:sx n="119" d="100"/>
          <a:sy n="119" d="100"/>
        </p:scale>
        <p:origin x="704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32364-11E1-4744-8EDB-2B06FD78B189}" type="datetimeFigureOut">
              <a:rPr lang="en-US" smtClean="0"/>
              <a:pPr/>
              <a:t>6/12/18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674CB-DFB9-D64C-87A7-31237D6E832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51E93-2BEE-374F-ACEF-EB2366034E23}" type="datetimeFigureOut">
              <a:rPr lang="en-US" smtClean="0"/>
              <a:pPr/>
              <a:t>6/12/18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AA4E0-A3A1-5D42-8904-025F1C58E9E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975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930" y="83281"/>
            <a:ext cx="8670471" cy="386171"/>
          </a:xfrm>
          <a:prstGeom prst="rect">
            <a:avLst/>
          </a:prstGeom>
        </p:spPr>
        <p:txBody>
          <a:bodyPr anchor="ctr"/>
          <a:lstStyle>
            <a:lvl1pPr algn="l">
              <a:defRPr sz="3600" b="0">
                <a:solidFill>
                  <a:schemeClr val="accent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44930" y="591911"/>
            <a:ext cx="8670471" cy="4002712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2pPr>
            <a:lvl3pPr>
              <a:buClr>
                <a:srgbClr val="69A2B8"/>
              </a:buCl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4pPr>
            <a:lvl5pPr>
              <a:buClrTx/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LSST Corporation Executive Board – 4/18/18</a:t>
            </a:r>
          </a:p>
        </p:txBody>
      </p:sp>
      <p:sp>
        <p:nvSpPr>
          <p:cNvPr id="14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6781800" y="48696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C1DA482-8C3D-1B46-9517-60E4661D65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35857" y="1925407"/>
            <a:ext cx="8790214" cy="646331"/>
          </a:xfrm>
          <a:prstGeom prst="rect">
            <a:avLst/>
          </a:prstGeom>
          <a:ln>
            <a:noFill/>
          </a:ln>
        </p:spPr>
        <p:txBody>
          <a:bodyPr wrap="square" rIns="45720" anchor="t">
            <a:spAutoFit/>
          </a:bodyPr>
          <a:lstStyle>
            <a:lvl1pPr algn="ctr">
              <a:defRPr lang="en-US" b="0" i="0" cap="none" baseline="0" dirty="0">
                <a:ln w="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Franklin Gothic Medium"/>
                <a:cs typeface="Franklin Gothic Medium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331121" y="2449839"/>
            <a:ext cx="6480048" cy="350345"/>
          </a:xfrm>
        </p:spPr>
        <p:txBody>
          <a:bodyPr tIns="0" rIns="45720" bIns="0" anchor="t"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40000"/>
                    <a:lumOff val="60000"/>
                  </a:schemeClr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35857" y="1925407"/>
            <a:ext cx="8790214" cy="646331"/>
          </a:xfrm>
          <a:prstGeom prst="rect">
            <a:avLst/>
          </a:prstGeom>
          <a:ln>
            <a:noFill/>
          </a:ln>
        </p:spPr>
        <p:txBody>
          <a:bodyPr wrap="square" rIns="45720" anchor="t">
            <a:spAutoFit/>
          </a:bodyPr>
          <a:lstStyle>
            <a:lvl1pPr algn="ctr">
              <a:defRPr lang="en-US" b="0" i="0" cap="none" baseline="0" dirty="0">
                <a:ln w="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Franklin Gothic Medium"/>
                <a:cs typeface="Franklin Gothic Medium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331121" y="2449839"/>
            <a:ext cx="6480048" cy="350345"/>
          </a:xfrm>
        </p:spPr>
        <p:txBody>
          <a:bodyPr tIns="0" rIns="45720" bIns="0" anchor="t"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40000"/>
                    <a:lumOff val="60000"/>
                  </a:schemeClr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930" y="83281"/>
            <a:ext cx="8670471" cy="386171"/>
          </a:xfrm>
          <a:prstGeom prst="rect">
            <a:avLst/>
          </a:prstGeom>
        </p:spPr>
        <p:txBody>
          <a:bodyPr anchor="ctr"/>
          <a:lstStyle>
            <a:lvl1pPr algn="l">
              <a:defRPr sz="3600" b="0">
                <a:solidFill>
                  <a:schemeClr val="accent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44930" y="591911"/>
            <a:ext cx="8670471" cy="4002712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2pPr>
            <a:lvl3pPr>
              <a:buClr>
                <a:srgbClr val="69A2B8"/>
              </a:buCl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4pPr>
            <a:lvl5pPr>
              <a:buClrTx/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6781800" y="48696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C1DA482-8C3D-1B46-9517-60E4661D6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3124200" y="4817578"/>
            <a:ext cx="2895600" cy="273844"/>
          </a:xfrm>
        </p:spPr>
        <p:txBody>
          <a:bodyPr/>
          <a:lstStyle/>
          <a:p>
            <a:r>
              <a:rPr lang="en-US" dirty="0"/>
              <a:t>LSST Corporation Executive Board – 4/18/18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copy 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body" sz="quarter" idx="13"/>
          </p:nvPr>
        </p:nvSpPr>
        <p:spPr>
          <a:xfrm>
            <a:off x="160734" y="100736"/>
            <a:ext cx="7338739" cy="381745"/>
          </a:xfrm>
          <a:prstGeom prst="rect">
            <a:avLst/>
          </a:prstGeom>
        </p:spPr>
        <p:txBody>
          <a:bodyPr anchor="ctr"/>
          <a:lstStyle>
            <a:lvl1pPr algn="l" defTabSz="123219">
              <a:lnSpc>
                <a:spcPct val="80000"/>
              </a:lnSpc>
              <a:defRPr sz="3586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Title Text"/>
          <p:cNvSpPr txBox="1">
            <a:spLocks noGrp="1"/>
          </p:cNvSpPr>
          <p:nvPr>
            <p:ph type="body" sz="quarter" idx="14"/>
          </p:nvPr>
        </p:nvSpPr>
        <p:spPr>
          <a:xfrm>
            <a:off x="223242" y="710187"/>
            <a:ext cx="8697516" cy="381745"/>
          </a:xfrm>
          <a:prstGeom prst="rect">
            <a:avLst/>
          </a:prstGeom>
        </p:spPr>
        <p:txBody>
          <a:bodyPr/>
          <a:lstStyle>
            <a:lvl1pPr algn="l" defTabSz="246438">
              <a:lnSpc>
                <a:spcPct val="80000"/>
              </a:lnSpc>
              <a:spcBef>
                <a:spcPts val="1160"/>
              </a:spcBef>
              <a:defRPr sz="2531">
                <a:solidFill>
                  <a:srgbClr val="34A5DA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idx="15"/>
          </p:nvPr>
        </p:nvSpPr>
        <p:spPr>
          <a:xfrm>
            <a:off x="285750" y="1038353"/>
            <a:ext cx="8572500" cy="3629641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527"/>
              </a:spcBef>
              <a:defRPr sz="1424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468770" indent="-234385" algn="l">
              <a:lnSpc>
                <a:spcPct val="120000"/>
              </a:lnSpc>
              <a:spcBef>
                <a:spcPts val="527"/>
              </a:spcBef>
              <a:buClr>
                <a:srgbClr val="34A5DA"/>
              </a:buClr>
              <a:buSzPct val="104999"/>
              <a:buFont typeface="Avenir Next"/>
              <a:buChar char="•"/>
              <a:defRPr sz="1424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703155" indent="-234385" algn="l">
              <a:lnSpc>
                <a:spcPct val="120000"/>
              </a:lnSpc>
              <a:spcBef>
                <a:spcPts val="527"/>
              </a:spcBef>
              <a:buClr>
                <a:srgbClr val="34A5DA"/>
              </a:buClr>
              <a:buSzPct val="104999"/>
              <a:buFont typeface="Avenir Next"/>
              <a:buChar char="-"/>
              <a:defRPr sz="1424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937539" indent="-234385" algn="l">
              <a:lnSpc>
                <a:spcPct val="120000"/>
              </a:lnSpc>
              <a:spcBef>
                <a:spcPts val="527"/>
              </a:spcBef>
              <a:buClr>
                <a:srgbClr val="34A5DA"/>
              </a:buClr>
              <a:buSzPct val="82000"/>
              <a:buFont typeface="Avenir Next"/>
              <a:buChar char="๏"/>
              <a:defRPr sz="1424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1171924" indent="-234385" algn="l">
              <a:lnSpc>
                <a:spcPct val="120000"/>
              </a:lnSpc>
              <a:spcBef>
                <a:spcPts val="527"/>
              </a:spcBef>
              <a:buClr>
                <a:srgbClr val="34A5DA"/>
              </a:buClr>
              <a:buSzPct val="78000"/>
              <a:buFont typeface="Avenir Next"/>
              <a:buChar char="✦"/>
              <a:defRPr sz="1424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0389" y="4915793"/>
            <a:ext cx="225386" cy="180826"/>
          </a:xfrm>
          <a:prstGeom prst="rect">
            <a:avLst/>
          </a:prstGeom>
        </p:spPr>
        <p:txBody>
          <a:bodyPr/>
          <a:lstStyle>
            <a:lvl1pPr>
              <a:defRPr sz="738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140333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8709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244930" y="571500"/>
            <a:ext cx="8670471" cy="4129768"/>
          </a:xfrm>
          <a:prstGeom prst="rect">
            <a:avLst/>
          </a:prstGeom>
        </p:spPr>
        <p:txBody>
          <a:bodyPr vert="horz" lIns="0" rIns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3124200" y="481757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AAS 229 - Date - Location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6781800" y="482107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C1DA482-8C3D-1B46-9517-60E4661D6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Placeholder 19"/>
          <p:cNvSpPr>
            <a:spLocks noGrp="1"/>
          </p:cNvSpPr>
          <p:nvPr>
            <p:ph type="title"/>
          </p:nvPr>
        </p:nvSpPr>
        <p:spPr>
          <a:xfrm>
            <a:off x="244929" y="10411"/>
            <a:ext cx="8229600" cy="4944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8" r:id="rId4"/>
    <p:sldLayoutId id="2147483659" r:id="rId5"/>
    <p:sldLayoutId id="2147483660" r:id="rId6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kern="1200" cap="none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None/>
        <a:defRPr kumimoji="0" sz="2400" kern="1200" cap="none">
          <a:solidFill>
            <a:schemeClr val="tx1"/>
          </a:solidFill>
          <a:latin typeface="Franklin Gothic Book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400" kern="1200">
          <a:solidFill>
            <a:schemeClr val="tx1"/>
          </a:solidFill>
          <a:latin typeface="Franklin Gothic Book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000" kern="1200">
          <a:solidFill>
            <a:schemeClr val="tx1"/>
          </a:solidFill>
          <a:latin typeface="Franklin Gothic Book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1800" kern="1200">
          <a:solidFill>
            <a:schemeClr val="tx1"/>
          </a:solidFill>
          <a:latin typeface="Franklin Gothic Book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1800" kern="1200">
          <a:solidFill>
            <a:schemeClr val="tx1"/>
          </a:solidFill>
          <a:latin typeface="Franklin Gothic Book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pipelines.lsst.io/install/docker.html#how-to-develop-packages-inside-docker-containers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cker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rxiv.org/abs/1612.0248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explore/" TargetMode="External"/><Relationship Id="rId2" Type="http://schemas.openxmlformats.org/officeDocument/2006/relationships/hyperlink" Target="https://pipelines.lsst.io/install/docker.html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cker/labs/tree/master/security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ctrTitle"/>
          </p:nvPr>
        </p:nvSpPr>
        <p:spPr>
          <a:xfrm>
            <a:off x="235857" y="1188807"/>
            <a:ext cx="8790214" cy="1200329"/>
          </a:xfrm>
        </p:spPr>
        <p:txBody>
          <a:bodyPr/>
          <a:lstStyle/>
          <a:p>
            <a:r>
              <a:rPr lang="en-IE" dirty="0"/>
              <a:t>LSST software stack and deployment on other architectures</a:t>
            </a:r>
            <a:endParaRPr lang="en-US" dirty="0"/>
          </a:p>
        </p:txBody>
      </p:sp>
      <p:sp>
        <p:nvSpPr>
          <p:cNvPr id="52" name="Subtitle 5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William </a:t>
            </a:r>
            <a:r>
              <a:rPr lang="en-US" dirty="0" err="1"/>
              <a:t>O’Mullane</a:t>
            </a:r>
            <a:r>
              <a:rPr lang="en-US" dirty="0"/>
              <a:t> for Andy Connolly with material from </a:t>
            </a:r>
            <a:r>
              <a:rPr lang="en-IE" dirty="0"/>
              <a:t>Owen </a:t>
            </a:r>
            <a:r>
              <a:rPr lang="en-IE" dirty="0" err="1"/>
              <a:t>Boberg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4AD1E2-2EB0-E940-8E5D-962EC2330B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File structure for releases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0E895-1529-EC48-8D6F-D9298008ECE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10</a:t>
            </a:fld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1DD17B-6A9F-914D-9A96-254417A4D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4" y="611573"/>
            <a:ext cx="7723258" cy="405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1431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Dockerfil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t>Dockerfile</a:t>
            </a:r>
          </a:p>
        </p:txBody>
      </p:sp>
      <p:sp>
        <p:nvSpPr>
          <p:cNvPr id="117" name="The commands are easy to read and follow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The commands are easy to read and follow</a:t>
            </a:r>
          </a:p>
        </p:txBody>
      </p:sp>
      <p:pic>
        <p:nvPicPr>
          <p:cNvPr id="119" name="Screen Shot 2018-01-28 at 8.43.58 PM.png" descr="Screen Shot 2018-01-28 at 8.43.5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1697" y="1002058"/>
            <a:ext cx="3365821" cy="375418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Commands in PINK are Docker specific commands."/>
          <p:cNvSpPr txBox="1"/>
          <p:nvPr/>
        </p:nvSpPr>
        <p:spPr>
          <a:xfrm>
            <a:off x="160734" y="1465067"/>
            <a:ext cx="4503437" cy="300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r>
              <a:rPr sz="1600" dirty="0"/>
              <a:t>Commands in </a:t>
            </a:r>
            <a:r>
              <a:rPr sz="1600" b="1" dirty="0">
                <a:solidFill>
                  <a:srgbClr val="DB71C6"/>
                </a:solidFill>
              </a:rPr>
              <a:t>PINK</a:t>
            </a:r>
            <a:r>
              <a:rPr sz="1600" dirty="0"/>
              <a:t> are Docker specific commands.</a:t>
            </a:r>
          </a:p>
        </p:txBody>
      </p:sp>
      <p:sp>
        <p:nvSpPr>
          <p:cNvPr id="121" name="Installing additional software on top of the base image is done here using apt-get and pip."/>
          <p:cNvSpPr txBox="1"/>
          <p:nvPr/>
        </p:nvSpPr>
        <p:spPr>
          <a:xfrm>
            <a:off x="160734" y="3821266"/>
            <a:ext cx="4475287" cy="54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r>
              <a:rPr sz="1600" dirty="0"/>
              <a:t>Installing additional software on top of the base image is done here using apt-get and pip.</a:t>
            </a:r>
          </a:p>
        </p:txBody>
      </p:sp>
      <p:sp>
        <p:nvSpPr>
          <p:cNvPr id="122" name="The base image is pulled FROM Docker hub"/>
          <p:cNvSpPr txBox="1"/>
          <p:nvPr/>
        </p:nvSpPr>
        <p:spPr>
          <a:xfrm>
            <a:off x="160734" y="2679684"/>
            <a:ext cx="4503436" cy="300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r>
              <a:rPr sz="1600" dirty="0"/>
              <a:t>The base image is pulled </a:t>
            </a:r>
            <a:r>
              <a:rPr sz="1600" b="1" dirty="0">
                <a:solidFill>
                  <a:srgbClr val="DB71C6"/>
                </a:solidFill>
              </a:rPr>
              <a:t>FROM</a:t>
            </a:r>
            <a:r>
              <a:rPr sz="1600" dirty="0"/>
              <a:t> Docker hub</a:t>
            </a:r>
          </a:p>
        </p:txBody>
      </p:sp>
      <p:sp>
        <p:nvSpPr>
          <p:cNvPr id="123" name="https://hub.docker.com/r/oboberg/astroml/"/>
          <p:cNvSpPr txBox="1"/>
          <p:nvPr/>
        </p:nvSpPr>
        <p:spPr>
          <a:xfrm>
            <a:off x="4163209" y="4777140"/>
            <a:ext cx="3952721" cy="269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2200"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sz="1400" dirty="0"/>
              <a:t>https://</a:t>
            </a:r>
            <a:r>
              <a:rPr sz="1400" dirty="0" err="1"/>
              <a:t>hub.docker.com</a:t>
            </a:r>
            <a:r>
              <a:rPr sz="1400" dirty="0"/>
              <a:t>/r/</a:t>
            </a:r>
            <a:r>
              <a:rPr sz="1400" dirty="0" err="1"/>
              <a:t>oboberg</a:t>
            </a:r>
            <a:r>
              <a:rPr sz="1400" dirty="0"/>
              <a:t>/</a:t>
            </a:r>
            <a:r>
              <a:rPr sz="1400" dirty="0" err="1"/>
              <a:t>astroml</a:t>
            </a:r>
            <a:r>
              <a:rPr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4155584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Docker container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t>Docker container</a:t>
            </a:r>
          </a:p>
        </p:txBody>
      </p:sp>
      <p:sp>
        <p:nvSpPr>
          <p:cNvPr id="126" name="Im in a Docker container, now what?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Im in a Docker container, now what?</a:t>
            </a:r>
          </a:p>
        </p:txBody>
      </p:sp>
      <p:sp>
        <p:nvSpPr>
          <p:cNvPr id="127" name="You might have these questions:…"/>
          <p:cNvSpPr txBox="1"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You might have these questions:</a:t>
            </a:r>
          </a:p>
          <a:p>
            <a:pPr lvl="1"/>
            <a:r>
              <a:t>How do I get to a command line?</a:t>
            </a:r>
          </a:p>
          <a:p>
            <a:pPr lvl="1"/>
            <a:r>
              <a:t>Where do I write my code?</a:t>
            </a:r>
          </a:p>
          <a:p>
            <a:pPr lvl="1"/>
            <a:r>
              <a:t>Where do I put my data?</a:t>
            </a:r>
          </a:p>
          <a:p>
            <a:pPr lvl="1"/>
            <a:r>
              <a:t>Can I use jupyter lab and/or notebooks?</a:t>
            </a:r>
          </a:p>
          <a:p>
            <a:pPr lvl="1"/>
            <a:r>
              <a:t>How do I save code output and edits?</a:t>
            </a:r>
          </a:p>
        </p:txBody>
      </p:sp>
    </p:spTree>
    <p:extLst>
      <p:ext uri="{BB962C8B-B14F-4D97-AF65-F5344CB8AC3E}">
        <p14:creationId xmlns:p14="http://schemas.microsoft.com/office/powerpoint/2010/main" val="382047707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31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32" name="How do I get to a command line?…"/>
          <p:cNvSpPr txBox="1">
            <a:spLocks noGrp="1"/>
          </p:cNvSpPr>
          <p:nvPr>
            <p:ph type="body" idx="15"/>
          </p:nvPr>
        </p:nvSpPr>
        <p:spPr>
          <a:xfrm>
            <a:off x="602429" y="3132748"/>
            <a:ext cx="7184260" cy="1844367"/>
          </a:xfrm>
          <a:prstGeom prst="rect">
            <a:avLst/>
          </a:prstGeom>
        </p:spPr>
        <p:txBody>
          <a:bodyPr/>
          <a:lstStyle/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rPr dirty="0"/>
              <a:t>How do I get to a command line?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rPr dirty="0"/>
              <a:t>Where do I write my code?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rPr dirty="0"/>
              <a:t>Where do I put my data?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rPr dirty="0"/>
              <a:t>Can I use </a:t>
            </a:r>
            <a:r>
              <a:rPr dirty="0" err="1"/>
              <a:t>jupyter</a:t>
            </a:r>
            <a:r>
              <a:rPr dirty="0"/>
              <a:t> lab and/or notebooks?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rPr dirty="0"/>
              <a:t>How do I save code output and edits?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34" name="docker run -it \…"/>
          <p:cNvSpPr txBox="1"/>
          <p:nvPr/>
        </p:nvSpPr>
        <p:spPr>
          <a:xfrm>
            <a:off x="527125" y="1143824"/>
            <a:ext cx="8272629" cy="165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/>
          <a:p>
            <a:pPr>
              <a:lnSpc>
                <a:spcPct val="120000"/>
              </a:lnSpc>
              <a:spcBef>
                <a:spcPts val="527"/>
              </a:spcBef>
              <a:defRPr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4" dirty="0"/>
              <a:t>docker run -it \ </a:t>
            </a:r>
          </a:p>
          <a:p>
            <a:pPr lvl="6">
              <a:lnSpc>
                <a:spcPct val="120000"/>
              </a:lnSpc>
              <a:spcBef>
                <a:spcPts val="527"/>
              </a:spcBef>
              <a:defRPr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4" dirty="0"/>
              <a:t>-v ${PWD}/results:/home/</a:t>
            </a:r>
            <a:r>
              <a:rPr sz="1424" dirty="0" err="1"/>
              <a:t>maf</a:t>
            </a:r>
            <a:r>
              <a:rPr sz="1424" dirty="0"/>
              <a:t>/</a:t>
            </a:r>
            <a:r>
              <a:rPr sz="1424" dirty="0" err="1"/>
              <a:t>docmaf</a:t>
            </a:r>
            <a:r>
              <a:rPr sz="1424" dirty="0"/>
              <a:t>/</a:t>
            </a:r>
            <a:r>
              <a:rPr sz="1424" dirty="0" err="1"/>
              <a:t>maf_local</a:t>
            </a:r>
            <a:r>
              <a:rPr sz="1424" dirty="0"/>
              <a:t> \</a:t>
            </a:r>
          </a:p>
          <a:p>
            <a:pPr lvl="6">
              <a:lnSpc>
                <a:spcPct val="120000"/>
              </a:lnSpc>
              <a:spcBef>
                <a:spcPts val="527"/>
              </a:spcBef>
              <a:defRPr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4" dirty="0"/>
              <a:t>-v ${PWD}/</a:t>
            </a:r>
            <a:r>
              <a:rPr sz="1424" dirty="0" err="1"/>
              <a:t>my_repos</a:t>
            </a:r>
            <a:r>
              <a:rPr sz="1424" dirty="0"/>
              <a:t>:/home/</a:t>
            </a:r>
            <a:r>
              <a:rPr sz="1424" dirty="0" err="1"/>
              <a:t>maf</a:t>
            </a:r>
            <a:r>
              <a:rPr sz="1424" dirty="0"/>
              <a:t>/</a:t>
            </a:r>
            <a:r>
              <a:rPr sz="1424" dirty="0" err="1"/>
              <a:t>docmaf</a:t>
            </a:r>
            <a:r>
              <a:rPr sz="1424" dirty="0"/>
              <a:t>/</a:t>
            </a:r>
            <a:r>
              <a:rPr sz="1424" dirty="0" err="1"/>
              <a:t>lsst_repos</a:t>
            </a:r>
            <a:r>
              <a:rPr lang="en-US" sz="1424" dirty="0"/>
              <a:t> </a:t>
            </a:r>
            <a:r>
              <a:rPr sz="1424" dirty="0"/>
              <a:t>\</a:t>
            </a:r>
          </a:p>
          <a:p>
            <a:pPr lvl="6">
              <a:lnSpc>
                <a:spcPct val="120000"/>
              </a:lnSpc>
              <a:spcBef>
                <a:spcPts val="527"/>
              </a:spcBef>
              <a:defRPr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4" dirty="0"/>
              <a:t>-p 8888:8888 \</a:t>
            </a:r>
          </a:p>
          <a:p>
            <a:pPr lvl="6">
              <a:lnSpc>
                <a:spcPct val="120000"/>
              </a:lnSpc>
              <a:spcBef>
                <a:spcPts val="527"/>
              </a:spcBef>
              <a:defRPr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4" dirty="0" err="1"/>
              <a:t>oboberg</a:t>
            </a:r>
            <a:r>
              <a:rPr sz="1424" dirty="0"/>
              <a:t>/maf:180525</a:t>
            </a:r>
          </a:p>
        </p:txBody>
      </p:sp>
    </p:spTree>
    <p:extLst>
      <p:ext uri="{BB962C8B-B14F-4D97-AF65-F5344CB8AC3E}">
        <p14:creationId xmlns:p14="http://schemas.microsoft.com/office/powerpoint/2010/main" val="178134506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37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38" name="How do I get to a command line?…"/>
          <p:cNvSpPr txBox="1">
            <a:spLocks noGrp="1"/>
          </p:cNvSpPr>
          <p:nvPr>
            <p:ph type="body" idx="15"/>
          </p:nvPr>
        </p:nvSpPr>
        <p:spPr>
          <a:xfrm>
            <a:off x="731521" y="2829261"/>
            <a:ext cx="7055168" cy="2154830"/>
          </a:xfrm>
          <a:prstGeom prst="rect">
            <a:avLst/>
          </a:prstGeom>
        </p:spPr>
        <p:txBody>
          <a:bodyPr/>
          <a:lstStyle/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rPr dirty="0"/>
              <a:t>How do I get to a command line?</a:t>
            </a:r>
          </a:p>
          <a:p>
            <a:pPr marL="635306" lvl="2" indent="-166536">
              <a:buClrTx/>
              <a:buSzPct val="75000"/>
              <a:buFontTx/>
              <a:buChar char="•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docker run -it</a:t>
            </a:r>
          </a:p>
          <a:p>
            <a:pPr marL="635306" lvl="2" indent="-166536">
              <a:buClrTx/>
              <a:buSzPct val="75000"/>
              <a:buFontTx/>
              <a:buChar char="•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Starts the container in an interactive mode.</a:t>
            </a:r>
          </a:p>
          <a:p>
            <a:pPr marL="635306" lvl="2" indent="-166536">
              <a:buClrTx/>
              <a:buSzPct val="75000"/>
              <a:buFontTx/>
              <a:buChar char="•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Gives you access to shell inside of the container.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40" name="docker run -it \…"/>
          <p:cNvSpPr txBox="1"/>
          <p:nvPr/>
        </p:nvSpPr>
        <p:spPr>
          <a:xfrm>
            <a:off x="473337" y="1229888"/>
            <a:ext cx="7723990" cy="1341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/>
          <a:p>
            <a:pPr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docker run -it \ 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-v ${PWD}/results:/home/</a:t>
            </a:r>
            <a:r>
              <a:rPr sz="1039" dirty="0" err="1"/>
              <a:t>maf</a:t>
            </a:r>
            <a:r>
              <a:rPr sz="1039" dirty="0"/>
              <a:t>/</a:t>
            </a:r>
            <a:r>
              <a:rPr sz="1039" dirty="0" err="1"/>
              <a:t>docmaf</a:t>
            </a:r>
            <a:r>
              <a:rPr sz="1039" dirty="0"/>
              <a:t>/</a:t>
            </a:r>
            <a:r>
              <a:rPr sz="1039" dirty="0" err="1"/>
              <a:t>maf_local</a:t>
            </a:r>
            <a:r>
              <a:rPr sz="1039" dirty="0"/>
              <a:t>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-v ${PWD}/</a:t>
            </a:r>
            <a:r>
              <a:rPr sz="1039" dirty="0" err="1"/>
              <a:t>my_repos</a:t>
            </a:r>
            <a:r>
              <a:rPr sz="1039" dirty="0"/>
              <a:t>:/home/</a:t>
            </a:r>
            <a:r>
              <a:rPr sz="1039" dirty="0" err="1"/>
              <a:t>maf</a:t>
            </a:r>
            <a:r>
              <a:rPr sz="1039" dirty="0"/>
              <a:t>/</a:t>
            </a:r>
            <a:r>
              <a:rPr sz="1039" dirty="0" err="1"/>
              <a:t>docmaf</a:t>
            </a:r>
            <a:r>
              <a:rPr sz="1039" dirty="0"/>
              <a:t>/</a:t>
            </a:r>
            <a:r>
              <a:rPr sz="1039" dirty="0" err="1"/>
              <a:t>lsst_repos</a:t>
            </a:r>
            <a:r>
              <a:rPr sz="1039" dirty="0"/>
              <a:t>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-p 8888:8888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 err="1"/>
              <a:t>oboberg</a:t>
            </a:r>
            <a:r>
              <a:rPr sz="1039" dirty="0"/>
              <a:t>/maf:180525</a:t>
            </a:r>
          </a:p>
        </p:txBody>
      </p:sp>
    </p:spTree>
    <p:extLst>
      <p:ext uri="{BB962C8B-B14F-4D97-AF65-F5344CB8AC3E}">
        <p14:creationId xmlns:p14="http://schemas.microsoft.com/office/powerpoint/2010/main" val="161692240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43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44" name="Where do I put my data?…"/>
          <p:cNvSpPr txBox="1">
            <a:spLocks noGrp="1"/>
          </p:cNvSpPr>
          <p:nvPr>
            <p:ph type="body" idx="15"/>
          </p:nvPr>
        </p:nvSpPr>
        <p:spPr>
          <a:xfrm>
            <a:off x="935915" y="2796987"/>
            <a:ext cx="6850773" cy="2185571"/>
          </a:xfrm>
          <a:prstGeom prst="rect">
            <a:avLst/>
          </a:prstGeom>
        </p:spPr>
        <p:txBody>
          <a:bodyPr/>
          <a:lstStyle/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rPr dirty="0"/>
              <a:t>Where do I put my data?</a:t>
            </a:r>
          </a:p>
          <a:p>
            <a:pPr marL="635306" lvl="2" indent="-166536">
              <a:buClrTx/>
              <a:buSzPct val="75000"/>
              <a:buFontTx/>
              <a:buChar char="•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-v ${PWD}/results:/home/</a:t>
            </a:r>
            <a:r>
              <a:rPr dirty="0" err="1"/>
              <a:t>maf</a:t>
            </a:r>
            <a:r>
              <a:rPr dirty="0"/>
              <a:t>/</a:t>
            </a:r>
            <a:r>
              <a:rPr dirty="0" err="1"/>
              <a:t>docmaf</a:t>
            </a:r>
            <a:r>
              <a:rPr dirty="0"/>
              <a:t>/</a:t>
            </a:r>
            <a:r>
              <a:rPr dirty="0" err="1"/>
              <a:t>maf_local</a:t>
            </a:r>
            <a:r>
              <a:rPr dirty="0"/>
              <a:t> </a:t>
            </a:r>
          </a:p>
          <a:p>
            <a:pPr marL="635306" lvl="2" indent="-166536">
              <a:buClrTx/>
              <a:buSzPct val="75000"/>
              <a:buFontTx/>
              <a:buChar char="•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This option mounts ${PWD}/results on your computer inside the container at /home/</a:t>
            </a:r>
            <a:r>
              <a:rPr dirty="0" err="1"/>
              <a:t>maf</a:t>
            </a:r>
            <a:r>
              <a:rPr dirty="0"/>
              <a:t>/</a:t>
            </a:r>
            <a:r>
              <a:rPr dirty="0" err="1"/>
              <a:t>docmaf</a:t>
            </a:r>
            <a:r>
              <a:rPr dirty="0"/>
              <a:t>/</a:t>
            </a:r>
            <a:r>
              <a:rPr dirty="0" err="1"/>
              <a:t>maf_local</a:t>
            </a:r>
            <a:endParaRPr dirty="0"/>
          </a:p>
          <a:p>
            <a:pPr marL="635306" lvl="2" indent="-166536">
              <a:buClrTx/>
              <a:buSzPct val="75000"/>
              <a:buFontTx/>
              <a:buChar char="•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Any new data put in ${PWD}/results on your computer will be available to use in the Docker container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46" name="docker run -it \…"/>
          <p:cNvSpPr txBox="1"/>
          <p:nvPr/>
        </p:nvSpPr>
        <p:spPr>
          <a:xfrm>
            <a:off x="548641" y="1229888"/>
            <a:ext cx="7238048" cy="1330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/>
          <a:p>
            <a:pPr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docker run -it \ 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-v ${PWD}/results:/home/</a:t>
            </a:r>
            <a:r>
              <a:rPr sz="1039" dirty="0" err="1"/>
              <a:t>maf</a:t>
            </a:r>
            <a:r>
              <a:rPr sz="1039" dirty="0"/>
              <a:t>/</a:t>
            </a:r>
            <a:r>
              <a:rPr sz="1039" dirty="0" err="1"/>
              <a:t>docmaf</a:t>
            </a:r>
            <a:r>
              <a:rPr sz="1039" dirty="0"/>
              <a:t>/</a:t>
            </a:r>
            <a:r>
              <a:rPr sz="1039" dirty="0" err="1"/>
              <a:t>maf_local</a:t>
            </a:r>
            <a:r>
              <a:rPr sz="1039" dirty="0"/>
              <a:t>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-v ${PWD}/</a:t>
            </a:r>
            <a:r>
              <a:rPr sz="1039" dirty="0" err="1"/>
              <a:t>my_repos</a:t>
            </a:r>
            <a:r>
              <a:rPr sz="1039" dirty="0"/>
              <a:t>:/home/</a:t>
            </a:r>
            <a:r>
              <a:rPr sz="1039" dirty="0" err="1"/>
              <a:t>maf</a:t>
            </a:r>
            <a:r>
              <a:rPr sz="1039" dirty="0"/>
              <a:t>/</a:t>
            </a:r>
            <a:r>
              <a:rPr sz="1039" dirty="0" err="1"/>
              <a:t>docmaf</a:t>
            </a:r>
            <a:r>
              <a:rPr sz="1039" dirty="0"/>
              <a:t>/</a:t>
            </a:r>
            <a:r>
              <a:rPr sz="1039" dirty="0" err="1"/>
              <a:t>lsst_repos</a:t>
            </a:r>
            <a:r>
              <a:rPr sz="1039" dirty="0"/>
              <a:t>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-p 8888:8888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 err="1"/>
              <a:t>oboberg</a:t>
            </a:r>
            <a:r>
              <a:rPr sz="1039" dirty="0"/>
              <a:t>/maf:180525</a:t>
            </a:r>
          </a:p>
        </p:txBody>
      </p:sp>
    </p:spTree>
    <p:extLst>
      <p:ext uri="{BB962C8B-B14F-4D97-AF65-F5344CB8AC3E}">
        <p14:creationId xmlns:p14="http://schemas.microsoft.com/office/powerpoint/2010/main" val="214152269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49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50" name="Where do I write my code?…"/>
          <p:cNvSpPr txBox="1">
            <a:spLocks noGrp="1"/>
          </p:cNvSpPr>
          <p:nvPr>
            <p:ph type="body" idx="15"/>
          </p:nvPr>
        </p:nvSpPr>
        <p:spPr>
          <a:xfrm>
            <a:off x="978947" y="2470314"/>
            <a:ext cx="6807742" cy="2506801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229697" indent="-229697" defTabSz="301888">
              <a:spcBef>
                <a:spcPts val="475"/>
              </a:spcBef>
              <a:buClr>
                <a:srgbClr val="34A5DA"/>
              </a:buClr>
              <a:buSzPct val="104999"/>
              <a:buFont typeface="Avenir Next"/>
              <a:buChar char="•"/>
              <a:defRPr sz="2646"/>
            </a:pPr>
            <a:r>
              <a:rPr dirty="0"/>
              <a:t>Where do I write my code?</a:t>
            </a:r>
          </a:p>
          <a:p>
            <a:pPr marL="622600" lvl="2" indent="-163206" defTabSz="301888">
              <a:spcBef>
                <a:spcPts val="475"/>
              </a:spcBef>
              <a:buClrTx/>
              <a:buSzPct val="75000"/>
              <a:buFontTx/>
              <a:buChar char="•"/>
              <a:defRPr sz="2646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-v ${PWD}/</a:t>
            </a:r>
            <a:r>
              <a:rPr dirty="0" err="1"/>
              <a:t>my_repos</a:t>
            </a:r>
            <a:r>
              <a:rPr dirty="0"/>
              <a:t>:/home/</a:t>
            </a:r>
            <a:r>
              <a:rPr dirty="0" err="1"/>
              <a:t>maf</a:t>
            </a:r>
            <a:r>
              <a:rPr dirty="0"/>
              <a:t>/</a:t>
            </a:r>
            <a:r>
              <a:rPr dirty="0" err="1"/>
              <a:t>docmaf</a:t>
            </a:r>
            <a:r>
              <a:rPr dirty="0"/>
              <a:t>/</a:t>
            </a:r>
            <a:r>
              <a:rPr dirty="0" err="1"/>
              <a:t>lsst_repos</a:t>
            </a:r>
            <a:r>
              <a:rPr dirty="0"/>
              <a:t> </a:t>
            </a:r>
          </a:p>
          <a:p>
            <a:pPr marL="622600" lvl="2" indent="-163206" defTabSz="301888">
              <a:spcBef>
                <a:spcPts val="475"/>
              </a:spcBef>
              <a:buClrTx/>
              <a:buSzPct val="75000"/>
              <a:buFontTx/>
              <a:buChar char="•"/>
              <a:defRPr sz="2646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Mount ${PWD}/</a:t>
            </a:r>
            <a:r>
              <a:rPr dirty="0" err="1"/>
              <a:t>my_repos</a:t>
            </a:r>
            <a:r>
              <a:rPr dirty="0"/>
              <a:t> on your computer inside the container at the path /home/</a:t>
            </a:r>
            <a:r>
              <a:rPr dirty="0" err="1"/>
              <a:t>maf</a:t>
            </a:r>
            <a:r>
              <a:rPr dirty="0"/>
              <a:t>/</a:t>
            </a:r>
            <a:r>
              <a:rPr dirty="0" err="1"/>
              <a:t>docmaf</a:t>
            </a:r>
            <a:r>
              <a:rPr dirty="0"/>
              <a:t>/</a:t>
            </a:r>
            <a:r>
              <a:rPr dirty="0" err="1"/>
              <a:t>lsst_repos</a:t>
            </a:r>
            <a:endParaRPr dirty="0"/>
          </a:p>
          <a:p>
            <a:pPr marL="622600" lvl="2" indent="-163206" defTabSz="301888">
              <a:spcBef>
                <a:spcPts val="475"/>
              </a:spcBef>
              <a:buClrTx/>
              <a:buSzPct val="75000"/>
              <a:buFontTx/>
              <a:buChar char="•"/>
              <a:defRPr sz="2646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Edit any code in ${PWD}/</a:t>
            </a:r>
            <a:r>
              <a:rPr dirty="0" err="1"/>
              <a:t>my_repos</a:t>
            </a:r>
            <a:r>
              <a:rPr dirty="0"/>
              <a:t> as you normally would on a local editor and the updated code will automatically available in the container</a:t>
            </a:r>
          </a:p>
          <a:p>
            <a:pPr marL="622600" lvl="2" indent="-163206" defTabSz="301888">
              <a:spcBef>
                <a:spcPts val="475"/>
              </a:spcBef>
              <a:buClrTx/>
              <a:buSzPct val="75000"/>
              <a:buFontTx/>
              <a:buChar char="•"/>
              <a:defRPr sz="2646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Switching git branches in ${PWD}/</a:t>
            </a:r>
            <a:r>
              <a:rPr dirty="0" err="1"/>
              <a:t>my_repos</a:t>
            </a:r>
            <a:r>
              <a:rPr dirty="0"/>
              <a:t> will also switch branches in the container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52" name="docker run -it \…"/>
          <p:cNvSpPr txBox="1"/>
          <p:nvPr/>
        </p:nvSpPr>
        <p:spPr>
          <a:xfrm>
            <a:off x="451821" y="1091932"/>
            <a:ext cx="7334868" cy="1378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/>
          <a:p>
            <a:pPr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docker run -it \ 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-v ${PWD}/results:/home/</a:t>
            </a:r>
            <a:r>
              <a:rPr sz="1039" dirty="0" err="1"/>
              <a:t>maf</a:t>
            </a:r>
            <a:r>
              <a:rPr sz="1039" dirty="0"/>
              <a:t>/</a:t>
            </a:r>
            <a:r>
              <a:rPr sz="1039" dirty="0" err="1"/>
              <a:t>docmaf</a:t>
            </a:r>
            <a:r>
              <a:rPr sz="1039" dirty="0"/>
              <a:t>/</a:t>
            </a:r>
            <a:r>
              <a:rPr sz="1039" dirty="0" err="1"/>
              <a:t>maf_local</a:t>
            </a:r>
            <a:r>
              <a:rPr sz="1039" dirty="0"/>
              <a:t>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-v ${PWD}/</a:t>
            </a:r>
            <a:r>
              <a:rPr sz="1039" dirty="0" err="1"/>
              <a:t>my_repos</a:t>
            </a:r>
            <a:r>
              <a:rPr sz="1039" dirty="0"/>
              <a:t>:/home/</a:t>
            </a:r>
            <a:r>
              <a:rPr sz="1039" dirty="0" err="1"/>
              <a:t>maf</a:t>
            </a:r>
            <a:r>
              <a:rPr sz="1039" dirty="0"/>
              <a:t>/</a:t>
            </a:r>
            <a:r>
              <a:rPr sz="1039" dirty="0" err="1"/>
              <a:t>docmaf</a:t>
            </a:r>
            <a:r>
              <a:rPr sz="1039" dirty="0"/>
              <a:t>/</a:t>
            </a:r>
            <a:r>
              <a:rPr sz="1039" dirty="0" err="1"/>
              <a:t>lsst_repos</a:t>
            </a:r>
            <a:r>
              <a:rPr sz="1039" dirty="0"/>
              <a:t>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-p 8888:8888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 err="1"/>
              <a:t>oboberg</a:t>
            </a:r>
            <a:r>
              <a:rPr sz="1039" dirty="0"/>
              <a:t>/maf:180525</a:t>
            </a:r>
          </a:p>
        </p:txBody>
      </p:sp>
    </p:spTree>
    <p:extLst>
      <p:ext uri="{BB962C8B-B14F-4D97-AF65-F5344CB8AC3E}">
        <p14:creationId xmlns:p14="http://schemas.microsoft.com/office/powerpoint/2010/main" val="42539005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55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56" name="A note about LSST software…"/>
          <p:cNvSpPr txBox="1">
            <a:spLocks noGrp="1"/>
          </p:cNvSpPr>
          <p:nvPr>
            <p:ph type="body" idx="15"/>
          </p:nvPr>
        </p:nvSpPr>
        <p:spPr>
          <a:xfrm>
            <a:off x="1086523" y="1229888"/>
            <a:ext cx="6700166" cy="3747227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140630" indent="-140630" defTabSz="184829">
              <a:lnSpc>
                <a:spcPct val="100000"/>
              </a:lnSpc>
              <a:spcBef>
                <a:spcPts val="844"/>
              </a:spcBef>
              <a:buClr>
                <a:srgbClr val="34A5DA"/>
              </a:buClr>
              <a:buSzPct val="104999"/>
              <a:buFont typeface="Avenir Next"/>
              <a:buChar char="•"/>
              <a:defRPr sz="2820"/>
            </a:pPr>
            <a:r>
              <a:rPr dirty="0"/>
              <a:t>A note about LSST software</a:t>
            </a:r>
          </a:p>
          <a:p>
            <a:pPr marL="381184" lvl="2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-v ${PWD}/</a:t>
            </a:r>
            <a:r>
              <a:rPr dirty="0" err="1"/>
              <a:t>my_repos</a:t>
            </a:r>
            <a:r>
              <a:rPr dirty="0"/>
              <a:t>:/home/</a:t>
            </a:r>
            <a:r>
              <a:rPr dirty="0" err="1"/>
              <a:t>maf</a:t>
            </a:r>
            <a:r>
              <a:rPr dirty="0"/>
              <a:t>/</a:t>
            </a:r>
            <a:r>
              <a:rPr dirty="0" err="1"/>
              <a:t>docmaf</a:t>
            </a:r>
            <a:r>
              <a:rPr dirty="0"/>
              <a:t>/</a:t>
            </a:r>
            <a:r>
              <a:rPr dirty="0" err="1"/>
              <a:t>lsst_repos</a:t>
            </a:r>
            <a:endParaRPr dirty="0"/>
          </a:p>
          <a:p>
            <a:pPr marL="381184" lvl="2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Once in the container you can </a:t>
            </a:r>
            <a:r>
              <a:rPr dirty="0" err="1"/>
              <a:t>eups</a:t>
            </a:r>
            <a:r>
              <a:rPr dirty="0"/>
              <a:t> declare and setup packages to run off of a GitHub repos.</a:t>
            </a:r>
          </a:p>
          <a:p>
            <a:pPr marL="381184" lvl="2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Example:</a:t>
            </a:r>
          </a:p>
          <a:p>
            <a:pPr marL="521814" lvl="3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 err="1"/>
              <a:t>sims_maf</a:t>
            </a:r>
            <a:r>
              <a:rPr dirty="0"/>
              <a:t> is cloned into ${PWD}/</a:t>
            </a:r>
            <a:r>
              <a:rPr dirty="0" err="1"/>
              <a:t>my_repos</a:t>
            </a:r>
            <a:r>
              <a:rPr dirty="0"/>
              <a:t> on my local host</a:t>
            </a:r>
          </a:p>
          <a:p>
            <a:pPr marL="662445" lvl="4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Once in the container go to /home/</a:t>
            </a:r>
            <a:r>
              <a:rPr dirty="0" err="1"/>
              <a:t>maf</a:t>
            </a:r>
            <a:r>
              <a:rPr dirty="0"/>
              <a:t>/</a:t>
            </a:r>
            <a:r>
              <a:rPr dirty="0" err="1"/>
              <a:t>docmaf</a:t>
            </a:r>
            <a:r>
              <a:rPr dirty="0"/>
              <a:t>/</a:t>
            </a:r>
            <a:r>
              <a:rPr dirty="0" err="1"/>
              <a:t>lsst_repos</a:t>
            </a:r>
            <a:r>
              <a:rPr dirty="0"/>
              <a:t>/</a:t>
            </a:r>
            <a:r>
              <a:rPr dirty="0" err="1"/>
              <a:t>sims_maf</a:t>
            </a:r>
            <a:endParaRPr dirty="0"/>
          </a:p>
          <a:p>
            <a:pPr marL="662445" lvl="4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 err="1"/>
              <a:t>eups</a:t>
            </a:r>
            <a:r>
              <a:rPr dirty="0"/>
              <a:t> declare </a:t>
            </a:r>
            <a:r>
              <a:rPr dirty="0" err="1"/>
              <a:t>sims_maf</a:t>
            </a:r>
            <a:r>
              <a:rPr dirty="0"/>
              <a:t> -r . -t $USER ($USER is </a:t>
            </a:r>
            <a:r>
              <a:rPr dirty="0" err="1"/>
              <a:t>docmaf</a:t>
            </a:r>
            <a:r>
              <a:rPr dirty="0"/>
              <a:t> in this container)</a:t>
            </a:r>
          </a:p>
          <a:p>
            <a:pPr marL="662445" lvl="4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setup </a:t>
            </a:r>
            <a:r>
              <a:rPr dirty="0" err="1"/>
              <a:t>sims_maf</a:t>
            </a:r>
            <a:r>
              <a:rPr dirty="0"/>
              <a:t> -t $USER</a:t>
            </a:r>
          </a:p>
          <a:p>
            <a:pPr marL="662445" lvl="4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 err="1"/>
              <a:t>scons</a:t>
            </a:r>
            <a:endParaRPr dirty="0"/>
          </a:p>
          <a:p>
            <a:pPr marL="381184" lvl="2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The container will now be running MAF off of the GitHub repo that is stored (and edited) locally, but mounted in the container.</a:t>
            </a:r>
          </a:p>
          <a:p>
            <a:pPr marL="381184" lvl="2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See </a:t>
            </a:r>
            <a:r>
              <a:rPr u="sng" dirty="0">
                <a:hlinkClick r:id="rId2"/>
              </a:rPr>
              <a:t>https://pipelines.lsst.io/install/docker.html#how-to-develop-packages-inside-docker-containers</a:t>
            </a:r>
            <a:r>
              <a:rPr dirty="0"/>
              <a:t> for more info.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409412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60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61" name="Can I use jupyter lab and/or notebooks?…"/>
          <p:cNvSpPr txBox="1">
            <a:spLocks noGrp="1"/>
          </p:cNvSpPr>
          <p:nvPr>
            <p:ph type="body" idx="15"/>
          </p:nvPr>
        </p:nvSpPr>
        <p:spPr>
          <a:xfrm>
            <a:off x="1357313" y="2400237"/>
            <a:ext cx="6429375" cy="2576878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201571" indent="-201571" defTabSz="264922">
              <a:spcBef>
                <a:spcPts val="422"/>
              </a:spcBef>
              <a:buClr>
                <a:srgbClr val="34A5DA"/>
              </a:buClr>
              <a:buSzPct val="104999"/>
              <a:buFont typeface="Avenir Next"/>
              <a:buChar char="•"/>
              <a:defRPr sz="2322"/>
            </a:pPr>
            <a:r>
              <a:rPr dirty="0"/>
              <a:t>Can I use </a:t>
            </a:r>
            <a:r>
              <a:rPr dirty="0" err="1"/>
              <a:t>jupyter</a:t>
            </a:r>
            <a:r>
              <a:rPr dirty="0"/>
              <a:t> lab and/or notebooks?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-p 8888:8888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Read as </a:t>
            </a:r>
            <a:r>
              <a:rPr dirty="0" err="1"/>
              <a:t>host_port:container_port</a:t>
            </a:r>
            <a:endParaRPr dirty="0"/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Maps port 8888 of your host to port 8888 in the container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Command in container:</a:t>
            </a:r>
          </a:p>
          <a:p>
            <a:pPr marL="747934" lvl="3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jupyter</a:t>
            </a:r>
            <a:r>
              <a:rPr dirty="0"/>
              <a:t> lab —</a:t>
            </a:r>
            <a:r>
              <a:rPr dirty="0" err="1"/>
              <a:t>ip</a:t>
            </a:r>
            <a:r>
              <a:rPr dirty="0"/>
              <a:t>=0.0.0.0 —no-browser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Copy and paste the </a:t>
            </a:r>
            <a:r>
              <a:rPr dirty="0" err="1"/>
              <a:t>url</a:t>
            </a:r>
            <a:r>
              <a:rPr dirty="0"/>
              <a:t> you are given into a local browser and start making notebooks.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This does of course require </a:t>
            </a:r>
            <a:r>
              <a:rPr dirty="0" err="1"/>
              <a:t>jupyter</a:t>
            </a:r>
            <a:r>
              <a:rPr dirty="0"/>
              <a:t> to be installed in the container, which is the case for </a:t>
            </a:r>
            <a:r>
              <a:rPr dirty="0" err="1"/>
              <a:t>oboberg</a:t>
            </a:r>
            <a:r>
              <a:rPr dirty="0"/>
              <a:t>/maf:180525 image.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63" name="docker run -it \…"/>
          <p:cNvSpPr txBox="1"/>
          <p:nvPr/>
        </p:nvSpPr>
        <p:spPr>
          <a:xfrm>
            <a:off x="785309" y="1111549"/>
            <a:ext cx="7001380" cy="117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 fontScale="92500"/>
          </a:bodyPr>
          <a:lstStyle/>
          <a:p>
            <a:pPr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docker run -it \ 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-v ${PWD}/results:/home/</a:t>
            </a:r>
            <a:r>
              <a:rPr sz="1039" dirty="0" err="1"/>
              <a:t>maf</a:t>
            </a:r>
            <a:r>
              <a:rPr sz="1039" dirty="0"/>
              <a:t>/</a:t>
            </a:r>
            <a:r>
              <a:rPr sz="1039" dirty="0" err="1"/>
              <a:t>docmaf</a:t>
            </a:r>
            <a:r>
              <a:rPr sz="1039" dirty="0"/>
              <a:t>/</a:t>
            </a:r>
            <a:r>
              <a:rPr sz="1039" dirty="0" err="1"/>
              <a:t>maf_local</a:t>
            </a:r>
            <a:r>
              <a:rPr sz="1039" dirty="0"/>
              <a:t>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-v ${PWD}/</a:t>
            </a:r>
            <a:r>
              <a:rPr sz="1039" dirty="0" err="1"/>
              <a:t>my_repos</a:t>
            </a:r>
            <a:r>
              <a:rPr sz="1039" dirty="0"/>
              <a:t>:/home/</a:t>
            </a:r>
            <a:r>
              <a:rPr sz="1039" dirty="0" err="1"/>
              <a:t>maf</a:t>
            </a:r>
            <a:r>
              <a:rPr sz="1039" dirty="0"/>
              <a:t>/</a:t>
            </a:r>
            <a:r>
              <a:rPr sz="1039" dirty="0" err="1"/>
              <a:t>docmaf</a:t>
            </a:r>
            <a:r>
              <a:rPr sz="1039" dirty="0"/>
              <a:t>/</a:t>
            </a:r>
            <a:r>
              <a:rPr sz="1039" dirty="0" err="1"/>
              <a:t>lsst_repos</a:t>
            </a:r>
            <a:r>
              <a:rPr sz="1039" dirty="0"/>
              <a:t>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-p 8888:8888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 err="1"/>
              <a:t>oboberg</a:t>
            </a:r>
            <a:r>
              <a:rPr sz="1039" dirty="0"/>
              <a:t>/maf:180525</a:t>
            </a:r>
          </a:p>
        </p:txBody>
      </p:sp>
    </p:spTree>
    <p:extLst>
      <p:ext uri="{BB962C8B-B14F-4D97-AF65-F5344CB8AC3E}">
        <p14:creationId xmlns:p14="http://schemas.microsoft.com/office/powerpoint/2010/main" val="389606228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66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67" name="How do I save code output and edits?…"/>
          <p:cNvSpPr txBox="1">
            <a:spLocks noGrp="1"/>
          </p:cNvSpPr>
          <p:nvPr>
            <p:ph type="body" idx="15"/>
          </p:nvPr>
        </p:nvSpPr>
        <p:spPr>
          <a:xfrm>
            <a:off x="978947" y="2534723"/>
            <a:ext cx="7098199" cy="2445618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201571" indent="-201571" defTabSz="264922">
              <a:spcBef>
                <a:spcPts val="422"/>
              </a:spcBef>
              <a:buClr>
                <a:srgbClr val="34A5DA"/>
              </a:buClr>
              <a:buSzPct val="104999"/>
              <a:buFont typeface="Avenir Next"/>
              <a:buChar char="•"/>
              <a:defRPr sz="2322"/>
            </a:pPr>
            <a:r>
              <a:rPr dirty="0"/>
              <a:t>How do I save code output and edits?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-v ${PWD}/results:/home/</a:t>
            </a:r>
            <a:r>
              <a:rPr dirty="0" err="1"/>
              <a:t>maf</a:t>
            </a:r>
            <a:r>
              <a:rPr dirty="0"/>
              <a:t>/</a:t>
            </a:r>
            <a:r>
              <a:rPr dirty="0" err="1"/>
              <a:t>docmaf</a:t>
            </a:r>
            <a:r>
              <a:rPr dirty="0"/>
              <a:t>/</a:t>
            </a:r>
            <a:r>
              <a:rPr dirty="0" err="1"/>
              <a:t>maf_local</a:t>
            </a:r>
            <a:endParaRPr dirty="0"/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-v ${PWD}/</a:t>
            </a:r>
            <a:r>
              <a:rPr dirty="0" err="1"/>
              <a:t>my_repos</a:t>
            </a:r>
            <a:r>
              <a:rPr dirty="0"/>
              <a:t>:/home/</a:t>
            </a:r>
            <a:r>
              <a:rPr dirty="0" err="1"/>
              <a:t>maf</a:t>
            </a:r>
            <a:r>
              <a:rPr dirty="0"/>
              <a:t>/</a:t>
            </a:r>
            <a:r>
              <a:rPr dirty="0" err="1"/>
              <a:t>docmaf</a:t>
            </a:r>
            <a:r>
              <a:rPr dirty="0"/>
              <a:t>/</a:t>
            </a:r>
            <a:r>
              <a:rPr dirty="0" err="1"/>
              <a:t>lsst_repos</a:t>
            </a:r>
            <a:r>
              <a:rPr dirty="0"/>
              <a:t> 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When in the container, </a:t>
            </a:r>
            <a:r>
              <a:rPr b="1" dirty="0"/>
              <a:t>anything created, edited, or removed</a:t>
            </a:r>
            <a:r>
              <a:rPr dirty="0"/>
              <a:t> in /home/</a:t>
            </a:r>
            <a:r>
              <a:rPr dirty="0" err="1"/>
              <a:t>maf</a:t>
            </a:r>
            <a:r>
              <a:rPr dirty="0"/>
              <a:t>/</a:t>
            </a:r>
            <a:r>
              <a:rPr dirty="0" err="1"/>
              <a:t>docmaf</a:t>
            </a:r>
            <a:r>
              <a:rPr dirty="0"/>
              <a:t>/</a:t>
            </a:r>
            <a:r>
              <a:rPr dirty="0" err="1"/>
              <a:t>maf_local</a:t>
            </a:r>
            <a:r>
              <a:rPr dirty="0"/>
              <a:t> or /home/</a:t>
            </a:r>
            <a:r>
              <a:rPr dirty="0" err="1"/>
              <a:t>maf</a:t>
            </a:r>
            <a:r>
              <a:rPr dirty="0"/>
              <a:t>/</a:t>
            </a:r>
            <a:r>
              <a:rPr dirty="0" err="1"/>
              <a:t>docmaf</a:t>
            </a:r>
            <a:r>
              <a:rPr dirty="0"/>
              <a:t>/</a:t>
            </a:r>
            <a:r>
              <a:rPr dirty="0" err="1"/>
              <a:t>lsst_repos</a:t>
            </a:r>
            <a:r>
              <a:rPr dirty="0"/>
              <a:t> will have the same effect for content in </a:t>
            </a:r>
            <a:r>
              <a:rPr b="1" dirty="0"/>
              <a:t>${PWD}/results</a:t>
            </a:r>
            <a:r>
              <a:rPr dirty="0"/>
              <a:t> and </a:t>
            </a:r>
            <a:r>
              <a:rPr b="1" dirty="0"/>
              <a:t>${PWD}/</a:t>
            </a:r>
            <a:r>
              <a:rPr b="1" dirty="0" err="1"/>
              <a:t>my_repos</a:t>
            </a:r>
            <a:r>
              <a:rPr dirty="0"/>
              <a:t>, respectively.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Be careful what you mount!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There are security features to stop you from mounting your root directory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69" name="docker run -it \…"/>
          <p:cNvSpPr txBox="1"/>
          <p:nvPr/>
        </p:nvSpPr>
        <p:spPr>
          <a:xfrm>
            <a:off x="527124" y="1193531"/>
            <a:ext cx="7175351" cy="1304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/>
          </a:bodyPr>
          <a:lstStyle/>
          <a:p>
            <a:pPr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docker run -it \ 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-v ${PWD}/results:/home/</a:t>
            </a:r>
            <a:r>
              <a:rPr sz="1039" dirty="0" err="1"/>
              <a:t>maf</a:t>
            </a:r>
            <a:r>
              <a:rPr sz="1039" dirty="0"/>
              <a:t>/</a:t>
            </a:r>
            <a:r>
              <a:rPr sz="1039" dirty="0" err="1"/>
              <a:t>docmaf</a:t>
            </a:r>
            <a:r>
              <a:rPr sz="1039" dirty="0"/>
              <a:t>/</a:t>
            </a:r>
            <a:r>
              <a:rPr sz="1039" dirty="0" err="1"/>
              <a:t>maf_local</a:t>
            </a:r>
            <a:r>
              <a:rPr sz="1039" dirty="0"/>
              <a:t>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-v ${PWD}/</a:t>
            </a:r>
            <a:r>
              <a:rPr sz="1039" dirty="0" err="1"/>
              <a:t>my_repos</a:t>
            </a:r>
            <a:r>
              <a:rPr sz="1039" dirty="0"/>
              <a:t>:/home/</a:t>
            </a:r>
            <a:r>
              <a:rPr sz="1039" dirty="0" err="1"/>
              <a:t>maf</a:t>
            </a:r>
            <a:r>
              <a:rPr sz="1039" dirty="0"/>
              <a:t>/</a:t>
            </a:r>
            <a:r>
              <a:rPr sz="1039" dirty="0" err="1"/>
              <a:t>docmaf</a:t>
            </a:r>
            <a:r>
              <a:rPr sz="1039" dirty="0"/>
              <a:t>/</a:t>
            </a:r>
            <a:r>
              <a:rPr sz="1039" dirty="0" err="1"/>
              <a:t>lsst_repos</a:t>
            </a:r>
            <a:r>
              <a:rPr sz="1039" dirty="0"/>
              <a:t>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-p 8888:8888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 err="1"/>
              <a:t>oboberg</a:t>
            </a:r>
            <a:r>
              <a:rPr sz="1039" dirty="0"/>
              <a:t>/maf:180525</a:t>
            </a:r>
          </a:p>
        </p:txBody>
      </p:sp>
    </p:spTree>
    <p:extLst>
      <p:ext uri="{BB962C8B-B14F-4D97-AF65-F5344CB8AC3E}">
        <p14:creationId xmlns:p14="http://schemas.microsoft.com/office/powerpoint/2010/main" val="181591869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8029CE-F534-2F48-AB38-A1BC634C9B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Containers 	and Docker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DC441-AC09-3145-A679-A48C6D6D7DB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38532" y="645459"/>
            <a:ext cx="5555652" cy="2883049"/>
          </a:xfrm>
        </p:spPr>
        <p:txBody>
          <a:bodyPr>
            <a:normAutofit/>
          </a:bodyPr>
          <a:lstStyle/>
          <a:p>
            <a:pPr marL="468630" indent="-285750">
              <a:buFont typeface="Arial" panose="020B0604020202020204" pitchFamily="34" charset="0"/>
              <a:buChar char="•"/>
            </a:pPr>
            <a:r>
              <a:rPr lang="en-IE" sz="1800" dirty="0"/>
              <a:t>Packaged piece of software with complete file system it needs to run!</a:t>
            </a: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en-IE" sz="1800" dirty="0"/>
              <a:t>Portable unit - standard shape and connectors</a:t>
            </a: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en-IE" sz="1800" dirty="0"/>
              <a:t>Boots in fraction of a second</a:t>
            </a: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en-IE" sz="1800" dirty="0"/>
              <a:t>Lightweight - 10-100 times containers per machine </a:t>
            </a:r>
            <a:r>
              <a:rPr lang="en-IE" sz="1800" dirty="0" err="1"/>
              <a:t>w.r.t</a:t>
            </a:r>
            <a:r>
              <a:rPr lang="en-IE" sz="1800" dirty="0"/>
              <a:t> to VMs.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3ACFA-CE4E-2D4D-8794-FFDB27CB8C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2</a:t>
            </a:fld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AADB8-06FF-3848-94BE-2929D6B7C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472" y="1817889"/>
            <a:ext cx="2207437" cy="20970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1F3DDF-F9DD-DB4B-8DA8-552FBB673A3A}"/>
              </a:ext>
            </a:extLst>
          </p:cNvPr>
          <p:cNvSpPr/>
          <p:nvPr/>
        </p:nvSpPr>
        <p:spPr>
          <a:xfrm>
            <a:off x="6375240" y="812245"/>
            <a:ext cx="2011680" cy="519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A72298-E73E-D24F-BDA3-E013553D0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240" y="849941"/>
            <a:ext cx="1841500" cy="444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BE05A1-D98F-7348-8F8C-1B14A4F216AB}"/>
              </a:ext>
            </a:extLst>
          </p:cNvPr>
          <p:cNvSpPr txBox="1"/>
          <p:nvPr/>
        </p:nvSpPr>
        <p:spPr>
          <a:xfrm>
            <a:off x="279699" y="3883508"/>
            <a:ext cx="751959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/>
              <a:t>Docker leading the pack now for containers - others exist ..</a:t>
            </a:r>
          </a:p>
          <a:p>
            <a:r>
              <a:rPr lang="en-IE" sz="2000" dirty="0"/>
              <a:t>Solaris Zones FreeBSD Jails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D57104-5BB8-8041-BEEE-E73309F6D838}"/>
              </a:ext>
            </a:extLst>
          </p:cNvPr>
          <p:cNvSpPr txBox="1"/>
          <p:nvPr/>
        </p:nvSpPr>
        <p:spPr>
          <a:xfrm>
            <a:off x="6418272" y="1297945"/>
            <a:ext cx="236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docker.com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5773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b="17252"/>
          <a:stretch/>
        </p:blipFill>
        <p:spPr>
          <a:xfrm>
            <a:off x="1910324" y="1165950"/>
            <a:ext cx="5397713" cy="3920606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1" name="Shape 141"/>
          <p:cNvSpPr txBox="1"/>
          <p:nvPr/>
        </p:nvSpPr>
        <p:spPr>
          <a:xfrm>
            <a:off x="1143000" y="4797675"/>
            <a:ext cx="6858000" cy="3458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350" dirty="0">
                <a:latin typeface="Raleway"/>
                <a:ea typeface="Raleway"/>
                <a:cs typeface="Raleway"/>
                <a:sym typeface="Raleway"/>
              </a:rPr>
              <a:t>Preprint available at </a:t>
            </a:r>
            <a:r>
              <a:rPr lang="en" sz="1350" u="sng" dirty="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https://arxiv.org/abs/1612.02485</a:t>
            </a:r>
            <a:endParaRPr sz="135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2" name="Shape 142"/>
          <p:cNvSpPr txBox="1"/>
          <p:nvPr/>
        </p:nvSpPr>
        <p:spPr>
          <a:xfrm>
            <a:off x="1028700" y="171450"/>
            <a:ext cx="68580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" i="1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Paper Goal:</a:t>
            </a:r>
            <a:r>
              <a:rPr lang="en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 	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evaluate existing Big Data systems on 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real-world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scientific image analysis workflows &amp; point the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algn="r"/>
            <a:r>
              <a:rPr lang="en">
                <a:latin typeface="Raleway"/>
                <a:ea typeface="Raleway"/>
                <a:cs typeface="Raleway"/>
                <a:sym typeface="Raleway"/>
              </a:rPr>
              <a:t>way forward for database &amp; systems researchers.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457941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Docker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dirty="0"/>
              <a:t>Docker</a:t>
            </a:r>
            <a:r>
              <a:rPr lang="en-US" dirty="0"/>
              <a:t> Images</a:t>
            </a:r>
            <a:endParaRPr dirty="0"/>
          </a:p>
        </p:txBody>
      </p:sp>
      <p:sp>
        <p:nvSpPr>
          <p:cNvPr id="103" name="Docker allows you to build standalone applications with all of their dependencies in a standard and easily shared unit.…"/>
          <p:cNvSpPr txBox="1">
            <a:spLocks noGrp="1"/>
          </p:cNvSpPr>
          <p:nvPr>
            <p:ph type="body" idx="15"/>
          </p:nvPr>
        </p:nvSpPr>
        <p:spPr>
          <a:xfrm>
            <a:off x="766482" y="482481"/>
            <a:ext cx="7960659" cy="4564380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527366" lvl="2" indent="-175789" defTabSz="231036">
              <a:spcBef>
                <a:spcPts val="369"/>
              </a:spcBef>
              <a:buChar char="•"/>
              <a:defRPr sz="2025"/>
            </a:pPr>
            <a:r>
              <a:rPr dirty="0"/>
              <a:t>Docker Image:</a:t>
            </a:r>
          </a:p>
          <a:p>
            <a:pPr marL="703155" lvl="3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Built from an easily readable/writeable </a:t>
            </a:r>
            <a:r>
              <a:rPr dirty="0" err="1"/>
              <a:t>Dockerfile</a:t>
            </a:r>
            <a:endParaRPr dirty="0"/>
          </a:p>
          <a:p>
            <a:pPr marL="878943" lvl="4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Install commands you would run in your terminal (apt-get, </a:t>
            </a:r>
            <a:r>
              <a:rPr dirty="0" err="1"/>
              <a:t>yum,pip,conda</a:t>
            </a:r>
            <a:r>
              <a:rPr dirty="0"/>
              <a:t>) can almost be directly copied into a </a:t>
            </a:r>
            <a:r>
              <a:rPr dirty="0" err="1"/>
              <a:t>Dockerfile</a:t>
            </a:r>
            <a:r>
              <a:rPr dirty="0"/>
              <a:t>.</a:t>
            </a:r>
          </a:p>
          <a:p>
            <a:pPr marL="878943" lvl="4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This includes the instructions for</a:t>
            </a:r>
            <a:r>
              <a:rPr u="sng" dirty="0">
                <a:hlinkClick r:id="rId2"/>
              </a:rPr>
              <a:t> LSST pipelines</a:t>
            </a:r>
            <a:r>
              <a:rPr dirty="0"/>
              <a:t>.</a:t>
            </a:r>
          </a:p>
          <a:p>
            <a:pPr marL="703155" lvl="3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Or pulled from the Docker </a:t>
            </a:r>
            <a:r>
              <a:rPr u="sng" dirty="0">
                <a:hlinkClick r:id="rId3"/>
              </a:rPr>
              <a:t>hub repository</a:t>
            </a:r>
          </a:p>
          <a:p>
            <a:pPr marL="878943" lvl="4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Images on Docker hub can, and often do, serve as the base image for applications you build.</a:t>
            </a:r>
          </a:p>
          <a:p>
            <a:pPr marL="175789" indent="-175789" defTabSz="231036">
              <a:spcBef>
                <a:spcPts val="369"/>
              </a:spcBef>
              <a:buClr>
                <a:srgbClr val="34A5DA"/>
              </a:buClr>
              <a:buSzPct val="104999"/>
              <a:buFont typeface="Avenir Next"/>
              <a:buChar char="•"/>
              <a:defRPr sz="2025"/>
            </a:pPr>
            <a:r>
              <a:rPr dirty="0"/>
              <a:t>Docker allows you to run standalone applications in a sandbox environment</a:t>
            </a:r>
          </a:p>
          <a:p>
            <a:pPr marL="527366" lvl="2" indent="-175789" defTabSz="231036">
              <a:spcBef>
                <a:spcPts val="369"/>
              </a:spcBef>
              <a:buChar char="•"/>
              <a:defRPr sz="2025"/>
            </a:pPr>
            <a:r>
              <a:rPr dirty="0"/>
              <a:t>Docker Container:</a:t>
            </a:r>
          </a:p>
          <a:p>
            <a:pPr marL="703155" lvl="3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A running instance of a Docker image</a:t>
            </a:r>
          </a:p>
          <a:p>
            <a:pPr marL="703155" lvl="3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You can think of it as a lightweight VM</a:t>
            </a:r>
          </a:p>
          <a:p>
            <a:pPr marL="703155" lvl="3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Only uses the resources you give it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389651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Docker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dirty="0"/>
              <a:t>Docker</a:t>
            </a:r>
            <a:r>
              <a:rPr lang="en-US" dirty="0"/>
              <a:t>   - Pros </a:t>
            </a:r>
            <a:endParaRPr dirty="0"/>
          </a:p>
        </p:txBody>
      </p:sp>
      <p:sp>
        <p:nvSpPr>
          <p:cNvPr id="108" name="Completely isolated environment…"/>
          <p:cNvSpPr txBox="1">
            <a:spLocks noGrp="1"/>
          </p:cNvSpPr>
          <p:nvPr>
            <p:ph type="body" idx="15"/>
          </p:nvPr>
        </p:nvSpPr>
        <p:spPr>
          <a:xfrm>
            <a:off x="470647" y="672353"/>
            <a:ext cx="8081682" cy="4304762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175789" indent="-175789" defTabSz="231036">
              <a:spcBef>
                <a:spcPts val="369"/>
              </a:spcBef>
              <a:buClr>
                <a:srgbClr val="34A5DA"/>
              </a:buClr>
              <a:buSzPct val="104999"/>
              <a:buFont typeface="Avenir Next"/>
              <a:buChar char="•"/>
              <a:defRPr sz="2025"/>
            </a:pPr>
            <a:r>
              <a:rPr dirty="0"/>
              <a:t>Completely isolated environment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rPr dirty="0"/>
              <a:t>Need more than one version of python, just make different images/containers.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rPr dirty="0"/>
              <a:t>Truly isolate the LSST stack from your native environment.</a:t>
            </a:r>
          </a:p>
          <a:p>
            <a:pPr marL="175789" indent="-175789" defTabSz="231036">
              <a:spcBef>
                <a:spcPts val="369"/>
              </a:spcBef>
              <a:buClr>
                <a:srgbClr val="34A5DA"/>
              </a:buClr>
              <a:buSzPct val="104999"/>
              <a:buFont typeface="Avenir Next"/>
              <a:buChar char="•"/>
              <a:defRPr sz="2025"/>
            </a:pPr>
            <a:r>
              <a:rPr dirty="0"/>
              <a:t>Get access to software not available on your host OS.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rPr dirty="0"/>
              <a:t>Example: Macs can not currently run </a:t>
            </a:r>
            <a:r>
              <a:rPr dirty="0" err="1"/>
              <a:t>OpSim</a:t>
            </a:r>
            <a:r>
              <a:rPr dirty="0"/>
              <a:t> 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rPr dirty="0"/>
              <a:t>A Mac running </a:t>
            </a:r>
            <a:r>
              <a:rPr dirty="0" err="1"/>
              <a:t>OpSim</a:t>
            </a:r>
            <a:r>
              <a:rPr dirty="0"/>
              <a:t> through Docker can, however.</a:t>
            </a:r>
          </a:p>
          <a:p>
            <a:pPr marL="175789" indent="-175789" defTabSz="231036">
              <a:spcBef>
                <a:spcPts val="369"/>
              </a:spcBef>
              <a:buClr>
                <a:srgbClr val="34A5DA"/>
              </a:buClr>
              <a:buSzPct val="104999"/>
              <a:buFont typeface="Avenir Next"/>
              <a:buChar char="•"/>
              <a:defRPr sz="2025"/>
            </a:pPr>
            <a:r>
              <a:rPr dirty="0"/>
              <a:t>Reproducibility: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rPr dirty="0"/>
              <a:t>Easily share the exact environment used to produce a result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rPr dirty="0"/>
              <a:t>Avoid the statement, “Well it worked on my machine”.</a:t>
            </a:r>
          </a:p>
          <a:p>
            <a:pPr marL="175789" indent="-175789" defTabSz="231036">
              <a:spcBef>
                <a:spcPts val="369"/>
              </a:spcBef>
              <a:buClr>
                <a:srgbClr val="34A5DA"/>
              </a:buClr>
              <a:buSzPct val="104999"/>
              <a:buFont typeface="Avenir Next"/>
              <a:buChar char="•"/>
              <a:defRPr sz="2025"/>
            </a:pPr>
            <a:r>
              <a:rPr dirty="0"/>
              <a:t>Collaboration: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rPr dirty="0"/>
              <a:t>Docker Hub makes it easy to share images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rPr dirty="0"/>
              <a:t>Quickly get people using LSST software while at workshops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rPr dirty="0"/>
              <a:t>No time lost with people trying to update their version of the stack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rPr dirty="0"/>
              <a:t>Just install Docker and pull the image for the software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056304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Docker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dirty="0"/>
              <a:t>Docker</a:t>
            </a:r>
            <a:r>
              <a:rPr lang="en-US" dirty="0"/>
              <a:t>  Cons</a:t>
            </a:r>
            <a:endParaRPr dirty="0"/>
          </a:p>
        </p:txBody>
      </p:sp>
      <p:sp>
        <p:nvSpPr>
          <p:cNvPr id="113" name="There is a small learning curve to Docker…"/>
          <p:cNvSpPr txBox="1">
            <a:spLocks noGrp="1"/>
          </p:cNvSpPr>
          <p:nvPr>
            <p:ph type="body" idx="15"/>
          </p:nvPr>
        </p:nvSpPr>
        <p:spPr>
          <a:xfrm>
            <a:off x="632012" y="793375"/>
            <a:ext cx="7718611" cy="412241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rPr sz="1800" dirty="0"/>
              <a:t>There is a small learning curve to Docker</a:t>
            </a:r>
          </a:p>
          <a:p>
            <a:pPr lvl="1"/>
            <a:r>
              <a:rPr sz="1800" dirty="0"/>
              <a:t>Have to learn how to mount volumes so you do not lose data when a container is removed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rPr sz="1800" dirty="0"/>
              <a:t>Lose software changes to a container if they are not committed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rPr sz="1800" dirty="0"/>
              <a:t>Security:</a:t>
            </a:r>
          </a:p>
          <a:p>
            <a:pPr lvl="1"/>
            <a:r>
              <a:rPr sz="1800" dirty="0"/>
              <a:t>Careful steps need to be taken when running Docker on a shared machine</a:t>
            </a:r>
          </a:p>
          <a:p>
            <a:pPr lvl="1"/>
            <a:r>
              <a:rPr sz="1800" dirty="0"/>
              <a:t>Only privileged users should have access to Docker commands</a:t>
            </a:r>
          </a:p>
          <a:p>
            <a:pPr lvl="1"/>
            <a:r>
              <a:rPr sz="1800" dirty="0"/>
              <a:t>See: </a:t>
            </a:r>
            <a:r>
              <a:rPr sz="1800" u="sng" dirty="0">
                <a:hlinkClick r:id="rId2"/>
              </a:rPr>
              <a:t>https://github.com/docker/labs/tree/master/security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rPr sz="1800" dirty="0"/>
              <a:t>Some high performance computers centers (HPCs) will not install Docker.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rPr sz="1800" dirty="0"/>
              <a:t>Alternatives: shifter (NCSA), singularity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3452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EDA24F-5938-D649-94D9-DA209D4CF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 LSST DM Stack .. 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D7C47-A73A-2947-AF00-A2189652A3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242" y="629505"/>
            <a:ext cx="8697516" cy="3817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major factors are reliability and reproducibility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4DD36-D2A6-BD42-B281-22339D69E0E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285750" y="1038353"/>
            <a:ext cx="8572500" cy="4058266"/>
          </a:xfrm>
        </p:spPr>
        <p:txBody>
          <a:bodyPr>
            <a:normAutofit/>
          </a:bodyPr>
          <a:lstStyle/>
          <a:p>
            <a:pPr marL="468630" indent="-285750">
              <a:buFont typeface="Arial" panose="020B0604020202020204" pitchFamily="34" charset="0"/>
              <a:buChar char="•"/>
            </a:pPr>
            <a:r>
              <a:rPr lang="en-US" sz="2200" dirty="0"/>
              <a:t>Code from build and test environment</a:t>
            </a: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en-US" sz="2200" dirty="0"/>
              <a:t>Directly to deployment</a:t>
            </a: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en-US" sz="2200" dirty="0"/>
              <a:t>Including in the </a:t>
            </a:r>
            <a:r>
              <a:rPr lang="en-US" sz="2200" dirty="0" err="1"/>
              <a:t>JupyterHub</a:t>
            </a:r>
            <a:r>
              <a:rPr lang="en-US" sz="2200" dirty="0"/>
              <a:t> (used in the tutorial) </a:t>
            </a: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en-US" sz="2200" dirty="0"/>
              <a:t>With some work other systems like Spark/</a:t>
            </a:r>
            <a:r>
              <a:rPr lang="en-US" sz="2200" dirty="0" err="1"/>
              <a:t>Dask</a:t>
            </a:r>
            <a:r>
              <a:rPr lang="en-US" sz="2200" dirty="0"/>
              <a:t> can be accommodated</a:t>
            </a:r>
          </a:p>
          <a:p>
            <a:r>
              <a:rPr lang="en-US" sz="2200" dirty="0"/>
              <a:t>You can  get the stack running on a machine with docker using </a:t>
            </a:r>
          </a:p>
          <a:p>
            <a:endParaRPr lang="en-IE" sz="1800" dirty="0"/>
          </a:p>
          <a:p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A9294-8499-6440-9CC3-5D6BA92B115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7783708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224CA0-8F7A-D84A-9BEA-ABC438C1D4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Any Stack release with Docker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D8B5E-C3B9-0D4C-B32B-0CE90D4800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3235" y="573595"/>
            <a:ext cx="6299129" cy="400452"/>
          </a:xfrm>
        </p:spPr>
        <p:txBody>
          <a:bodyPr>
            <a:normAutofit fontScale="92500"/>
          </a:bodyPr>
          <a:lstStyle/>
          <a:p>
            <a:r>
              <a:rPr lang="en-US" dirty="0"/>
              <a:t>https://</a:t>
            </a:r>
            <a:r>
              <a:rPr lang="en-US" dirty="0" err="1"/>
              <a:t>hub.docker.com</a:t>
            </a:r>
            <a:r>
              <a:rPr lang="en-US" dirty="0"/>
              <a:t>/r/</a:t>
            </a:r>
            <a:r>
              <a:rPr lang="en-US" dirty="0" err="1"/>
              <a:t>lsstsqre</a:t>
            </a:r>
            <a:r>
              <a:rPr lang="en-US" dirty="0"/>
              <a:t>/centos/tags/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3D590B-2FCB-3A46-8924-503A9D70C385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285750" y="1038353"/>
            <a:ext cx="4393826" cy="3629641"/>
          </a:xfrm>
        </p:spPr>
        <p:txBody>
          <a:bodyPr/>
          <a:lstStyle/>
          <a:p>
            <a:r>
              <a:rPr lang="en-IE" sz="1600" b="1" dirty="0">
                <a:latin typeface="Courier" pitchFamily="2" charset="0"/>
              </a:rPr>
              <a:t>&gt;docker run -</a:t>
            </a:r>
            <a:r>
              <a:rPr lang="en-IE" sz="1600" b="1" dirty="0" err="1">
                <a:latin typeface="Courier" pitchFamily="2" charset="0"/>
              </a:rPr>
              <a:t>ti</a:t>
            </a:r>
            <a:r>
              <a:rPr lang="en-IE" sz="1600" b="1" dirty="0">
                <a:latin typeface="Courier" pitchFamily="2" charset="0"/>
              </a:rPr>
              <a:t> </a:t>
            </a:r>
            <a:r>
              <a:rPr lang="en-IE" sz="1600" b="1" dirty="0" err="1">
                <a:latin typeface="Courier" pitchFamily="2" charset="0"/>
              </a:rPr>
              <a:t>lsstsqre</a:t>
            </a:r>
            <a:r>
              <a:rPr lang="en-IE" sz="1600" b="1" dirty="0">
                <a:latin typeface="Courier" pitchFamily="2" charset="0"/>
              </a:rPr>
              <a:t>/centos:7-stack-lsst_distrib-v15_0</a:t>
            </a:r>
          </a:p>
          <a:p>
            <a:endParaRPr lang="en-IE" sz="1600" dirty="0">
              <a:latin typeface="Courier" pitchFamily="2" charset="0"/>
            </a:endParaRPr>
          </a:p>
          <a:p>
            <a:r>
              <a:rPr lang="en-IE" sz="1600" dirty="0">
                <a:latin typeface="Courier" pitchFamily="2" charset="0"/>
              </a:rPr>
              <a:t>Unable to find image '</a:t>
            </a:r>
            <a:r>
              <a:rPr lang="en-IE" sz="1600" dirty="0" err="1">
                <a:latin typeface="Courier" pitchFamily="2" charset="0"/>
              </a:rPr>
              <a:t>lsstsqre</a:t>
            </a:r>
            <a:r>
              <a:rPr lang="en-IE" sz="1600" dirty="0">
                <a:latin typeface="Courier" pitchFamily="2" charset="0"/>
              </a:rPr>
              <a:t>/centos:7-stack-lsst_distrib-v15_0' locally</a:t>
            </a:r>
          </a:p>
          <a:p>
            <a:endParaRPr lang="en-IE" sz="1600" b="1" dirty="0">
              <a:latin typeface="Courier" pitchFamily="2" charset="0"/>
            </a:endParaRPr>
          </a:p>
          <a:p>
            <a:r>
              <a:rPr lang="en-IE" sz="1600" b="1" dirty="0">
                <a:latin typeface="Courier" pitchFamily="2" charset="0"/>
              </a:rPr>
              <a:t>&gt;source /opt/</a:t>
            </a:r>
            <a:r>
              <a:rPr lang="en-IE" sz="1600" b="1" dirty="0" err="1">
                <a:latin typeface="Courier" pitchFamily="2" charset="0"/>
              </a:rPr>
              <a:t>lsst</a:t>
            </a:r>
            <a:r>
              <a:rPr lang="en-IE" sz="1600" b="1" dirty="0">
                <a:latin typeface="Courier" pitchFamily="2" charset="0"/>
              </a:rPr>
              <a:t>/software/stack/</a:t>
            </a:r>
            <a:r>
              <a:rPr lang="en-IE" sz="1600" b="1" dirty="0" err="1">
                <a:latin typeface="Courier" pitchFamily="2" charset="0"/>
              </a:rPr>
              <a:t>loadLSST.bash</a:t>
            </a:r>
            <a:r>
              <a:rPr lang="en-IE" sz="1600" b="1" dirty="0">
                <a:latin typeface="Courier" pitchFamily="2" charset="0"/>
              </a:rPr>
              <a:t> </a:t>
            </a:r>
          </a:p>
          <a:p>
            <a:r>
              <a:rPr lang="en-IE" sz="1600" b="1" dirty="0">
                <a:latin typeface="Courier" pitchFamily="2" charset="0"/>
              </a:rPr>
              <a:t>&gt;setup </a:t>
            </a:r>
            <a:r>
              <a:rPr lang="en-IE" sz="1600" b="1" dirty="0" err="1">
                <a:latin typeface="Courier" pitchFamily="2" charset="0"/>
              </a:rPr>
              <a:t>lsst_distrib</a:t>
            </a:r>
            <a:r>
              <a:rPr lang="en-IE" sz="1600" b="1" dirty="0">
                <a:latin typeface="Courier" pitchFamily="2" charset="0"/>
              </a:rPr>
              <a:t> …….</a:t>
            </a:r>
            <a:endParaRPr lang="en-IE" sz="2000" b="1" dirty="0">
              <a:latin typeface="Courier" pitchFamily="2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BDCB0-7B68-0442-A993-B5D2F60184C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7</a:t>
            </a:fld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1D95D2-1FE2-7A4B-93D4-44CC97213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048" y="1267720"/>
            <a:ext cx="5618684" cy="364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3430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FBB39C-5832-4747-A08F-16065D771E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LSST DM Stack builds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D5DE23-F9DE-2848-825E-11A03F57F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4" y="481067"/>
            <a:ext cx="6046428" cy="39480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A2515-1540-C249-82E5-19E1F3AE02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8</a:t>
            </a:fld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9061B-1A81-4A41-B1A1-1E883AEAFE0B}"/>
              </a:ext>
            </a:extLst>
          </p:cNvPr>
          <p:cNvSpPr txBox="1"/>
          <p:nvPr/>
        </p:nvSpPr>
        <p:spPr>
          <a:xfrm>
            <a:off x="6820740" y="1021976"/>
            <a:ext cx="23232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GCE Google Compute Engine   -yes we pay for it. </a:t>
            </a:r>
          </a:p>
          <a:p>
            <a:endParaRPr lang="en-US" dirty="0"/>
          </a:p>
          <a:p>
            <a:r>
              <a:rPr lang="en-US" dirty="0"/>
              <a:t>TLS Transport Layer Security – handles the SSL</a:t>
            </a:r>
          </a:p>
          <a:p>
            <a:endParaRPr lang="en-US" dirty="0"/>
          </a:p>
          <a:p>
            <a:r>
              <a:rPr lang="en-US" dirty="0"/>
              <a:t>S3sync  sync a filesystem to an S3 bucket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3B123-AD46-0D4E-9963-146FA77C06C6}"/>
              </a:ext>
            </a:extLst>
          </p:cNvPr>
          <p:cNvSpPr txBox="1"/>
          <p:nvPr/>
        </p:nvSpPr>
        <p:spPr>
          <a:xfrm>
            <a:off x="53783" y="4615027"/>
            <a:ext cx="932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Jenkins master on AWS, the agents on Google, and we stuff the results in an AWS S3 bucket</a:t>
            </a:r>
          </a:p>
        </p:txBody>
      </p:sp>
    </p:spTree>
    <p:extLst>
      <p:ext uri="{BB962C8B-B14F-4D97-AF65-F5344CB8AC3E}">
        <p14:creationId xmlns:p14="http://schemas.microsoft.com/office/powerpoint/2010/main" val="330269898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46747-5958-6243-A0FB-CDB0B98558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How a “release” is made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380B6-7900-5543-AB2B-0175155122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9</a:t>
            </a:fld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A866D1-A554-F443-914A-FB59CB1A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685378"/>
            <a:ext cx="6081208" cy="438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394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echnic">
  <a:themeElements>
    <a:clrScheme name="Technical Plans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B4DBF1"/>
      </a:accent1>
      <a:accent2>
        <a:srgbClr val="00A4D1"/>
      </a:accent2>
      <a:accent3>
        <a:srgbClr val="FBE600"/>
      </a:accent3>
      <a:accent4>
        <a:srgbClr val="7CBF31"/>
      </a:accent4>
      <a:accent5>
        <a:srgbClr val="F38117"/>
      </a:accent5>
      <a:accent6>
        <a:srgbClr val="C0C0C0"/>
      </a:accent6>
      <a:hlink>
        <a:srgbClr val="00A8D6"/>
      </a:hlink>
      <a:folHlink>
        <a:srgbClr val="58A3B9"/>
      </a:folHlink>
    </a:clrScheme>
    <a:fontScheme name="Trek">
      <a:majorFont>
        <a:latin typeface="Franklin Gothic Medium"/>
        <a:ea typeface=""/>
        <a:cs typeface=""/>
        <a:font script="Jpan" typeface="ヒラギノ角ゴ Pro W6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ＭＳ Ｐゴシック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 Theme (wide screen)</Template>
  <TotalTime>4962</TotalTime>
  <Words>1742</Words>
  <Application>Microsoft Macintosh PowerPoint</Application>
  <PresentationFormat>On-screen Show (16:9)</PresentationFormat>
  <Paragraphs>191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Raleway</vt:lpstr>
      <vt:lpstr>Arial</vt:lpstr>
      <vt:lpstr>Avenir Next</vt:lpstr>
      <vt:lpstr>Avenir Next Medium</vt:lpstr>
      <vt:lpstr>Calibri</vt:lpstr>
      <vt:lpstr>Courier</vt:lpstr>
      <vt:lpstr>Courier New</vt:lpstr>
      <vt:lpstr>DIN Condensed</vt:lpstr>
      <vt:lpstr>Franklin Gothic Book</vt:lpstr>
      <vt:lpstr>Franklin Gothic Medium</vt:lpstr>
      <vt:lpstr>Wingdings 2</vt:lpstr>
      <vt:lpstr>Technic</vt:lpstr>
      <vt:lpstr>LSST software stack and deployment on other architectures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LSST software stack and deployment on other architectures</dc:title>
  <dc:subject/>
  <dc:creator>Microsoft Office User</dc:creator>
  <cp:keywords/>
  <dc:description/>
  <cp:lastModifiedBy>Microsoft Office User</cp:lastModifiedBy>
  <cp:revision>119</cp:revision>
  <dcterms:created xsi:type="dcterms:W3CDTF">2018-03-11T22:51:31Z</dcterms:created>
  <dcterms:modified xsi:type="dcterms:W3CDTF">2018-06-12T12:43:25Z</dcterms:modified>
  <cp:category/>
</cp:coreProperties>
</file>